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6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7183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50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6818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893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453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245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828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969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666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3288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3467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6C7B5-D4E8-4DAE-96ED-3FB67C04305A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14D04-E221-4237-A53A-65932BEB86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289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1946366"/>
            <a:ext cx="9144000" cy="4754880"/>
          </a:xfrm>
        </p:spPr>
        <p:txBody>
          <a:bodyPr>
            <a:normAutofit/>
          </a:bodyPr>
          <a:lstStyle/>
          <a:p>
            <a:endParaRPr lang="en-US" b="1" dirty="0" smtClean="0">
              <a:latin typeface="Arial Black" panose="020B0A04020102020204" pitchFamily="34" charset="0"/>
            </a:endParaRPr>
          </a:p>
          <a:p>
            <a:r>
              <a:rPr lang="en-US" b="1" dirty="0" smtClean="0">
                <a:latin typeface="Arial Black" panose="020B0A04020102020204" pitchFamily="34" charset="0"/>
              </a:rPr>
              <a:t>A </a:t>
            </a:r>
            <a:r>
              <a:rPr lang="en-US" b="1" dirty="0" smtClean="0">
                <a:latin typeface="Arial Black" panose="020B0A04020102020204" pitchFamily="34" charset="0"/>
              </a:rPr>
              <a:t>Highlight</a:t>
            </a:r>
            <a:r>
              <a:rPr lang="en-US" b="1" dirty="0" smtClean="0">
                <a:latin typeface="Arial Black" panose="020B0A04020102020204" pitchFamily="34" charset="0"/>
              </a:rPr>
              <a:t> </a:t>
            </a:r>
            <a:r>
              <a:rPr lang="en-US" b="1" dirty="0" smtClean="0">
                <a:latin typeface="Arial Black" panose="020B0A04020102020204" pitchFamily="34" charset="0"/>
              </a:rPr>
              <a:t>at EBSU Research Club Meeting</a:t>
            </a:r>
          </a:p>
          <a:p>
            <a:endParaRPr lang="en-US" b="1" dirty="0">
              <a:latin typeface="Arial Black" panose="020B0A04020102020204" pitchFamily="34" charset="0"/>
            </a:endParaRPr>
          </a:p>
          <a:p>
            <a:r>
              <a:rPr lang="en-US" sz="28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Dr. </a:t>
            </a:r>
            <a:r>
              <a:rPr lang="en-US" sz="2800" b="1" dirty="0" err="1" smtClean="0">
                <a:solidFill>
                  <a:srgbClr val="0000FF"/>
                </a:solidFill>
                <a:latin typeface="Arial Black" panose="020B0A04020102020204" pitchFamily="34" charset="0"/>
              </a:rPr>
              <a:t>Afiukwa</a:t>
            </a:r>
            <a:r>
              <a:rPr lang="en-US" sz="2800" b="1" dirty="0">
                <a:solidFill>
                  <a:srgbClr val="0000FF"/>
                </a:solidFill>
                <a:latin typeface="Arial Black" panose="020B0A04020102020204" pitchFamily="34" charset="0"/>
              </a:rPr>
              <a:t>,</a:t>
            </a:r>
            <a:r>
              <a:rPr lang="en-US" sz="2800" b="1" dirty="0" smtClean="0">
                <a:solidFill>
                  <a:srgbClr val="0000FF"/>
                </a:solidFill>
                <a:latin typeface="Arial Black" panose="020B0A04020102020204" pitchFamily="34" charset="0"/>
              </a:rPr>
              <a:t> Celestine A.</a:t>
            </a:r>
          </a:p>
          <a:p>
            <a:r>
              <a:rPr lang="en-US" b="1" dirty="0" smtClean="0">
                <a:latin typeface="Arial Black" panose="020B0A04020102020204" pitchFamily="34" charset="0"/>
              </a:rPr>
              <a:t>Department of Biotechnology</a:t>
            </a:r>
          </a:p>
          <a:p>
            <a:r>
              <a:rPr lang="en-US" b="1" dirty="0" smtClean="0">
                <a:latin typeface="Arial Black" panose="020B0A04020102020204" pitchFamily="34" charset="0"/>
              </a:rPr>
              <a:t>Director, International Partnerships &amp; Cooperation</a:t>
            </a:r>
          </a:p>
          <a:p>
            <a:endParaRPr lang="en-US" b="1" dirty="0" smtClean="0">
              <a:latin typeface="Arial Black" panose="020B0A04020102020204" pitchFamily="34" charset="0"/>
            </a:endParaRPr>
          </a:p>
          <a:p>
            <a:endParaRPr lang="en-US" b="1" dirty="0">
              <a:latin typeface="Arial Black" panose="020B0A04020102020204" pitchFamily="34" charset="0"/>
            </a:endParaRPr>
          </a:p>
          <a:p>
            <a:r>
              <a:rPr lang="en-US" sz="2000" b="1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Thursday, 25</a:t>
            </a:r>
            <a:r>
              <a:rPr lang="en-US" sz="2000" b="1" baseline="30000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th</a:t>
            </a:r>
            <a:r>
              <a:rPr lang="en-US" sz="2000" b="1" dirty="0" smtClean="0">
                <a:solidFill>
                  <a:srgbClr val="C00000"/>
                </a:solidFill>
                <a:latin typeface="Berlin Sans FB Demi" panose="020E0802020502020306" pitchFamily="34" charset="0"/>
              </a:rPr>
              <a:t> February, 2021</a:t>
            </a:r>
          </a:p>
          <a:p>
            <a:endParaRPr lang="en-US" b="1" dirty="0">
              <a:latin typeface="Arial Black" panose="020B0A04020102020204" pitchFamily="34" charset="0"/>
            </a:endParaRPr>
          </a:p>
          <a:p>
            <a:endParaRPr lang="en-US" b="1" dirty="0" smtClean="0">
              <a:latin typeface="Arial Black" panose="020B0A04020102020204" pitchFamily="34" charset="0"/>
            </a:endParaRPr>
          </a:p>
          <a:p>
            <a:endParaRPr lang="en-US" b="1" dirty="0">
              <a:latin typeface="Arial Black" panose="020B0A040201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33303" y="640081"/>
            <a:ext cx="8734697" cy="1306286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r>
              <a:rPr lang="en-US" sz="3200" b="1" dirty="0">
                <a:latin typeface="Arial Black" panose="020B0A04020102020204" pitchFamily="34" charset="0"/>
              </a:rPr>
              <a:t>Research Proposal </a:t>
            </a:r>
            <a:r>
              <a:rPr lang="en-US" sz="3200" b="1" dirty="0" smtClean="0">
                <a:latin typeface="Arial Black" panose="020B0A04020102020204" pitchFamily="34" charset="0"/>
              </a:rPr>
              <a:t>Writing: </a:t>
            </a:r>
            <a:r>
              <a:rPr lang="en-US" sz="3200" b="1" dirty="0">
                <a:latin typeface="Arial Black" panose="020B0A04020102020204" pitchFamily="34" charset="0"/>
              </a:rPr>
              <a:t>Problem </a:t>
            </a:r>
            <a:r>
              <a:rPr lang="en-US" sz="3200" b="1" dirty="0" smtClean="0">
                <a:latin typeface="Arial Black" panose="020B0A04020102020204" pitchFamily="34" charset="0"/>
              </a:rPr>
              <a:t>Solving </a:t>
            </a:r>
            <a:r>
              <a:rPr lang="en-US" sz="3200" b="1" dirty="0">
                <a:latin typeface="Arial Black" panose="020B0A04020102020204" pitchFamily="34" charset="0"/>
              </a:rPr>
              <a:t>&amp; Research </a:t>
            </a:r>
            <a:r>
              <a:rPr lang="en-US" sz="3200" b="1" dirty="0" smtClean="0">
                <a:latin typeface="Arial Black" panose="020B0A04020102020204" pitchFamily="34" charset="0"/>
              </a:rPr>
              <a:t>Impact</a:t>
            </a:r>
            <a:endParaRPr lang="en-US" sz="3200" b="1" dirty="0">
              <a:latin typeface="Arial Black" panose="020B0A04020102020204" pitchFamily="34" charset="0"/>
            </a:endParaRPr>
          </a:p>
        </p:txBody>
      </p:sp>
      <p:pic>
        <p:nvPicPr>
          <p:cNvPr id="5" name="Picture 4" descr="EBSU Logo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02" y="640080"/>
            <a:ext cx="995498" cy="97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4235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98171" y="630410"/>
            <a:ext cx="9274628" cy="5646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Traditional vs </a:t>
            </a:r>
            <a:r>
              <a:rPr lang="en-US" sz="3200" b="1" dirty="0" smtClean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r>
              <a:rPr lang="en-US" sz="3200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with </a:t>
            </a:r>
            <a:r>
              <a:rPr lang="en-US" sz="3200" b="1" dirty="0" smtClean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</a:t>
            </a:r>
            <a:endParaRPr lang="en-US" sz="3200" dirty="0" smtClean="0">
              <a:solidFill>
                <a:srgbClr val="0000FF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800" b="1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Traditional research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Obtain research grant 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Carry out an investigation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Produce papers and reports 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Speak at conferences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Increase researchers personal profile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r>
              <a:rPr lang="en-US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 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800" b="1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Research with impact</a:t>
            </a:r>
            <a:endParaRPr lang="en-US" sz="2800" dirty="0">
              <a:solidFill>
                <a:srgbClr val="C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Obtain research grant 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Carry out an investigation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Disseminate the findings</a:t>
            </a:r>
            <a:endParaRPr lang="en-US" sz="2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Implement uptake </a:t>
            </a:r>
            <a:r>
              <a:rPr lang="en-GB" sz="240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activity</a:t>
            </a:r>
            <a:endParaRPr lang="en-US" sz="2400" dirty="0">
              <a:solidFill>
                <a:srgbClr val="0070C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Evaluate impact</a:t>
            </a:r>
            <a:endParaRPr lang="en-US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 descr="EBSU Logo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439" y="431075"/>
            <a:ext cx="995498" cy="97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53661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27910" y="540603"/>
            <a:ext cx="9953896" cy="63051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sz="3200" b="1" dirty="0" smtClean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Research impact: A critical component</a:t>
            </a:r>
            <a:endParaRPr lang="en-US" sz="3200" dirty="0" smtClean="0">
              <a:solidFill>
                <a:srgbClr val="0000FF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contribution a research has made to the </a:t>
            </a:r>
            <a:r>
              <a:rPr lang="en-US" sz="24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society 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beyond </a:t>
            </a:r>
            <a:r>
              <a:rPr lang="en-US" sz="24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academia (public benefits - 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ec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onom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ic</a:t>
            </a:r>
            <a:r>
              <a:rPr lang="en-GB" sz="2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dirty="0" smtClean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social, cultur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</a:t>
            </a:r>
            <a:r>
              <a:rPr lang="en-GB" sz="2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public policy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24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services, health, environment</a:t>
            </a:r>
            <a:r>
              <a:rPr lang="en-GB" sz="2400" dirty="0" smtClean="0">
                <a:solidFill>
                  <a:srgbClr val="FF0000"/>
                </a:solidFill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al, etc.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24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Measured in terms of </a:t>
            </a:r>
            <a:r>
              <a:rPr lang="en-US" sz="24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400" u="sng" dirty="0" smtClean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 </a:t>
            </a:r>
            <a:r>
              <a:rPr lang="en-US" sz="2400" u="sng" dirty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2400" u="sng" dirty="0" smtClean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Significance’</a:t>
            </a:r>
            <a:endParaRPr lang="en-US" sz="24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Reach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– who has benefited</a:t>
            </a:r>
            <a:r>
              <a:rPr lang="en-US" sz="24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4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degree of the benefits, 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and </a:t>
            </a:r>
            <a:r>
              <a:rPr lang="en-US" sz="2400" dirty="0" smtClean="0">
                <a:effectLst/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range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 the beneficiaries </a:t>
            </a:r>
            <a:endParaRPr lang="en-US" sz="24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en-US" sz="2400" dirty="0">
                <a:solidFill>
                  <a:srgbClr val="7030A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Significance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 the degree to which the </a:t>
            </a:r>
            <a:r>
              <a:rPr lang="en-US" sz="24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</a:t>
            </a:r>
            <a:r>
              <a:rPr lang="en-US" sz="24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has </a:t>
            </a:r>
            <a:r>
              <a:rPr lang="en-US" sz="2400" u="sng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enabled, enriched, informed, influenced or changed the performance, practice, policy, products, services, understanding, awareness or well-being of the beneficiaries</a:t>
            </a:r>
            <a:endParaRPr lang="en-US" sz="2400" u="sng" dirty="0" smtClean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Wingdings" panose="05000000000000000000" pitchFamily="2" charset="2"/>
              <a:buChar char="§"/>
            </a:pPr>
            <a:r>
              <a:rPr lang="en-GB" sz="2400" dirty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C</a:t>
            </a:r>
            <a:r>
              <a:rPr lang="en-GB" sz="2400" dirty="0" smtClean="0">
                <a:solidFill>
                  <a:srgbClr val="0070C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lear description of how you will evaluate potential impact is crucial in proposal writing</a:t>
            </a:r>
            <a:endParaRPr lang="en-US" sz="2400" dirty="0">
              <a:solidFill>
                <a:srgbClr val="0070C0"/>
              </a:solidFill>
              <a:latin typeface="Arial Black" panose="020B0A04020102020204" pitchFamily="34" charset="0"/>
            </a:endParaRPr>
          </a:p>
        </p:txBody>
      </p:sp>
      <p:pic>
        <p:nvPicPr>
          <p:cNvPr id="3" name="Picture 2" descr="EBSU Logo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748" y="313508"/>
            <a:ext cx="995498" cy="97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27187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75657" y="863193"/>
            <a:ext cx="10045337" cy="4630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Purpose of research </a:t>
            </a:r>
            <a:r>
              <a:rPr lang="en-US" sz="3200" b="1" dirty="0" smtClean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 evaluation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8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Justify </a:t>
            </a:r>
            <a:r>
              <a:rPr lang="en-GB" sz="28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public investment in </a:t>
            </a:r>
            <a:r>
              <a:rPr lang="en-GB" sz="28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research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6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  <a:tabLst>
                <a:tab pos="457200" algn="l"/>
              </a:tabLst>
            </a:pPr>
            <a:r>
              <a:rPr lang="en-GB" sz="2800" dirty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Produce evidence of the benefits of this </a:t>
            </a:r>
            <a:r>
              <a:rPr lang="en-GB" sz="2800" dirty="0" smtClean="0">
                <a:solidFill>
                  <a:srgbClr val="00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investment</a:t>
            </a:r>
          </a:p>
          <a:p>
            <a:pPr marR="0" lvl="0"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sz="1400" dirty="0">
              <a:solidFill>
                <a:srgbClr val="000000"/>
              </a:solidFill>
              <a:latin typeface="Arial Black" panose="020B0A04020102020204" pitchFamily="34" charset="0"/>
              <a:ea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 smtClean="0">
                <a:latin typeface="Arial Black" panose="020B0A04020102020204" pitchFamily="34" charset="0"/>
              </a:rPr>
              <a:t>Allow </a:t>
            </a:r>
            <a:r>
              <a:rPr lang="en-GB" sz="2800" dirty="0" smtClean="0">
                <a:latin typeface="Arial Black" panose="020B0A04020102020204" pitchFamily="34" charset="0"/>
              </a:rPr>
              <a:t>realization of funding </a:t>
            </a:r>
            <a:r>
              <a:rPr lang="en-GB" sz="2800" dirty="0" smtClean="0">
                <a:latin typeface="Arial Black" panose="020B0A04020102020204" pitchFamily="34" charset="0"/>
              </a:rPr>
              <a:t>objective</a:t>
            </a:r>
          </a:p>
          <a:p>
            <a:endParaRPr lang="en-GB" dirty="0" smtClean="0">
              <a:latin typeface="Arial Black" panose="020B0A040201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GB" sz="2800" dirty="0">
                <a:latin typeface="Arial Black" panose="020B0A04020102020204" pitchFamily="34" charset="0"/>
                <a:ea typeface="Calibri" panose="020F0502020204030204" pitchFamily="34" charset="0"/>
              </a:rPr>
              <a:t>Inform selective allocation of funding for research – </a:t>
            </a:r>
            <a:r>
              <a:rPr lang="en-GB" sz="2800" dirty="0">
                <a:solidFill>
                  <a:srgbClr val="FF0000"/>
                </a:solidFill>
                <a:latin typeface="Arial Black" panose="020B0A04020102020204" pitchFamily="34" charset="0"/>
                <a:ea typeface="Calibri" panose="020F0502020204030204" pitchFamily="34" charset="0"/>
              </a:rPr>
              <a:t>not all researches are fundable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sz="2800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EBSU Logo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559" y="373336"/>
            <a:ext cx="995498" cy="97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790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49531" y="842567"/>
            <a:ext cx="10071463" cy="50863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dirty="0" smtClean="0">
                <a:solidFill>
                  <a:srgbClr val="0000FF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Conclusion</a:t>
            </a:r>
            <a:endParaRPr lang="en-US" sz="2400" dirty="0" smtClean="0">
              <a:solidFill>
                <a:srgbClr val="0000FF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with 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impact/problem 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solving research - </a:t>
            </a:r>
            <a:r>
              <a:rPr lang="en-US" sz="26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funded </a:t>
            </a:r>
            <a:r>
              <a:rPr lang="en-US" sz="26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these days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600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Need to develop capacity 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 conducting </a:t>
            </a: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‘</a:t>
            </a:r>
            <a:r>
              <a:rPr lang="en-US" sz="2600" b="1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Research with Impact</a:t>
            </a: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’ - </a:t>
            </a:r>
            <a:r>
              <a:rPr lang="en-US" sz="2600" u="sng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not optional </a:t>
            </a: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any </a:t>
            </a: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HEI like </a:t>
            </a:r>
            <a:r>
              <a:rPr lang="en-US" sz="2600" dirty="0" smtClean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EBSU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Developing such capacity - concern of </a:t>
            </a:r>
            <a:r>
              <a:rPr lang="en-US" sz="2600" dirty="0" err="1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TETFund</a:t>
            </a:r>
            <a:r>
              <a:rPr lang="en-US" sz="26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6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&amp; </a:t>
            </a:r>
            <a:r>
              <a:rPr lang="en-US" sz="2600" dirty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EBSU </a:t>
            </a:r>
            <a:r>
              <a:rPr lang="en-US" sz="2600" dirty="0" smtClean="0">
                <a:solidFill>
                  <a:srgbClr val="C00000"/>
                </a:solidFill>
                <a:latin typeface="Arial Black" panose="020B0A04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Management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050" dirty="0" smtClean="0">
              <a:solidFill>
                <a:srgbClr val="C00000"/>
              </a:solidFill>
              <a:effectLst/>
              <a:latin typeface="Arial Black" panose="020B0A040201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en-US" sz="2600" dirty="0">
                <a:latin typeface="Arial Black" panose="020B0A04020102020204" pitchFamily="34" charset="0"/>
                <a:ea typeface="Calibri" panose="020F0502020204030204" pitchFamily="34" charset="0"/>
              </a:rPr>
              <a:t>Hence, the objective of this meeting &amp; the subsequent step-down trainings.</a:t>
            </a:r>
            <a:endParaRPr lang="en-US" sz="2600" dirty="0">
              <a:latin typeface="Arial Black" panose="020B0A04020102020204" pitchFamily="34" charset="0"/>
            </a:endParaRPr>
          </a:p>
        </p:txBody>
      </p:sp>
      <p:pic>
        <p:nvPicPr>
          <p:cNvPr id="3" name="Picture 2" descr="EBSU Logo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062" y="496388"/>
            <a:ext cx="995498" cy="9797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18620244">
            <a:off x="8615866" y="4574069"/>
            <a:ext cx="31668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i="1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Thank you</a:t>
            </a:r>
            <a:endParaRPr lang="en-US" sz="5400" b="1" i="1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38436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272</Words>
  <Application>Microsoft Office PowerPoint</Application>
  <PresentationFormat>Widescreen</PresentationFormat>
  <Paragraphs>48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Berlin Sans FB Demi</vt:lpstr>
      <vt:lpstr>Calibri</vt:lpstr>
      <vt:lpstr>Calibri Light</vt:lpstr>
      <vt:lpstr>Times New Roman</vt:lpstr>
      <vt:lpstr>Wingdings</vt:lpstr>
      <vt:lpstr>Office Theme</vt:lpstr>
      <vt:lpstr>Research Proposal Writing: Problem Solving &amp; Research Impact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NCC</dc:creator>
  <cp:lastModifiedBy>NCC</cp:lastModifiedBy>
  <cp:revision>50</cp:revision>
  <dcterms:created xsi:type="dcterms:W3CDTF">2021-02-24T11:13:05Z</dcterms:created>
  <dcterms:modified xsi:type="dcterms:W3CDTF">2021-02-24T21:51:05Z</dcterms:modified>
</cp:coreProperties>
</file>